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1" r:id="rId2"/>
    <p:sldMasterId id="2147484026" r:id="rId3"/>
  </p:sldMasterIdLst>
  <p:notesMasterIdLst>
    <p:notesMasterId r:id="rId7"/>
  </p:notesMasterIdLst>
  <p:handoutMasterIdLst>
    <p:handoutMasterId r:id="rId8"/>
  </p:handoutMasterIdLst>
  <p:sldIdLst>
    <p:sldId id="283" r:id="rId4"/>
    <p:sldId id="1504" r:id="rId5"/>
    <p:sldId id="1506" r:id="rId6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an Cheng 2" initials="Yan Cheng" lastIdx="1" clrIdx="1">
    <p:extLst>
      <p:ext uri="{19B8F6BF-5375-455C-9EA6-DF929625EA0E}">
        <p15:presenceInfo xmlns:p15="http://schemas.microsoft.com/office/powerpoint/2012/main" userId="Yan Cheng 2" providerId="None"/>
      </p:ext>
    </p:extLst>
  </p:cmAuthor>
  <p:cmAuthor id="3" name="David mazzarese" initials="Dm" lastIdx="1" clrIdx="2">
    <p:extLst>
      <p:ext uri="{19B8F6BF-5375-455C-9EA6-DF929625EA0E}">
        <p15:presenceInfo xmlns:p15="http://schemas.microsoft.com/office/powerpoint/2012/main" userId="S-1-5-21-147214757-305610072-1517763936-888365" providerId="AD"/>
      </p:ext>
    </p:extLst>
  </p:cmAuthor>
  <p:cmAuthor id="4" name="Yi Wang" initials="WY" lastIdx="1" clrIdx="3">
    <p:extLst>
      <p:ext uri="{19B8F6BF-5375-455C-9EA6-DF929625EA0E}">
        <p15:presenceInfo xmlns:p15="http://schemas.microsoft.com/office/powerpoint/2012/main" userId="Yi Wang" providerId="None"/>
      </p:ext>
    </p:extLst>
  </p:cmAuthor>
  <p:cmAuthor id="5" name="Huawei2" initials="hw" lastIdx="1" clrIdx="4">
    <p:extLst>
      <p:ext uri="{19B8F6BF-5375-455C-9EA6-DF929625EA0E}">
        <p15:presenceInfo xmlns:p15="http://schemas.microsoft.com/office/powerpoint/2012/main" userId="Huawei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0BB5"/>
    <a:srgbClr val="E9002F"/>
    <a:srgbClr val="B5B5B5"/>
    <a:srgbClr val="D4F1F5"/>
    <a:srgbClr val="FFFFFF"/>
    <a:srgbClr val="D0E8C4"/>
    <a:srgbClr val="DDDDDD"/>
    <a:srgbClr val="000000"/>
    <a:srgbClr val="595757"/>
    <a:srgbClr val="221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99" d="100"/>
          <a:sy n="99" d="100"/>
        </p:scale>
        <p:origin x="96" y="1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8869" y="1438836"/>
            <a:ext cx="5791220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682" y="1438836"/>
            <a:ext cx="5494522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320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33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817" y="273051"/>
            <a:ext cx="4012651" cy="863226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99" y="273058"/>
            <a:ext cx="6818330" cy="5853113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7"/>
            </a:lvl3pPr>
            <a:lvl4pPr>
              <a:defRPr sz="1997"/>
            </a:lvl4pPr>
            <a:lvl5pPr>
              <a:defRPr sz="1997"/>
            </a:lvl5pPr>
            <a:lvl6pPr>
              <a:defRPr sz="1997"/>
            </a:lvl6pPr>
            <a:lvl7pPr>
              <a:defRPr sz="1997"/>
            </a:lvl7pPr>
            <a:lvl8pPr>
              <a:defRPr sz="1997"/>
            </a:lvl8pPr>
            <a:lvl9pPr>
              <a:defRPr sz="199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39" y="1435103"/>
            <a:ext cx="4012651" cy="4691063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732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50" y="4800600"/>
            <a:ext cx="7318058" cy="566738"/>
          </a:xfrm>
        </p:spPr>
        <p:txBody>
          <a:bodyPr anchor="b"/>
          <a:lstStyle>
            <a:lvl1pPr algn="l">
              <a:defRPr sz="1997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50" y="612775"/>
            <a:ext cx="7318058" cy="4114800"/>
          </a:xfrm>
        </p:spPr>
        <p:txBody>
          <a:bodyPr/>
          <a:lstStyle>
            <a:lvl1pPr marL="0" indent="0">
              <a:buNone/>
              <a:defRPr sz="3197"/>
            </a:lvl1pPr>
            <a:lvl2pPr marL="456651" indent="0">
              <a:buNone/>
              <a:defRPr sz="2797"/>
            </a:lvl2pPr>
            <a:lvl3pPr marL="913303" indent="0">
              <a:buNone/>
              <a:defRPr sz="2397"/>
            </a:lvl3pPr>
            <a:lvl4pPr marL="1369955" indent="0">
              <a:buNone/>
              <a:defRPr sz="1997"/>
            </a:lvl4pPr>
            <a:lvl5pPr marL="1826606" indent="0">
              <a:buNone/>
              <a:defRPr sz="1997"/>
            </a:lvl5pPr>
            <a:lvl6pPr marL="2283258" indent="0">
              <a:buNone/>
              <a:defRPr sz="1997"/>
            </a:lvl6pPr>
            <a:lvl7pPr marL="2739910" indent="0">
              <a:buNone/>
              <a:defRPr sz="1997"/>
            </a:lvl7pPr>
            <a:lvl8pPr marL="3196561" indent="0">
              <a:buNone/>
              <a:defRPr sz="1997"/>
            </a:lvl8pPr>
            <a:lvl9pPr marL="3653213" indent="0">
              <a:buNone/>
              <a:defRPr sz="1997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50" y="5367338"/>
            <a:ext cx="7318058" cy="804862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73034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13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5932" y="274638"/>
            <a:ext cx="2744272" cy="58975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117" y="274638"/>
            <a:ext cx="8029536" cy="58975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4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210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3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17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9" y="325442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9" y="1628779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3655292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130433"/>
            <a:ext cx="12196763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12196763" cy="1752600"/>
          </a:xfrm>
        </p:spPr>
        <p:txBody>
          <a:bodyPr/>
          <a:lstStyle>
            <a:lvl1pPr marL="0" indent="0" algn="l">
              <a:buNone/>
              <a:defRPr/>
            </a:lvl1pPr>
            <a:lvl2pPr marL="456651" indent="0" algn="ctr">
              <a:buNone/>
              <a:defRPr/>
            </a:lvl2pPr>
            <a:lvl3pPr marL="913303" indent="0" algn="ctr">
              <a:buNone/>
              <a:defRPr/>
            </a:lvl3pPr>
            <a:lvl4pPr marL="1369955" indent="0" algn="ctr">
              <a:buNone/>
              <a:defRPr/>
            </a:lvl4pPr>
            <a:lvl5pPr marL="1826606" indent="0" algn="ctr">
              <a:buNone/>
              <a:defRPr/>
            </a:lvl5pPr>
            <a:lvl6pPr marL="2283258" indent="0" algn="ctr">
              <a:buNone/>
              <a:defRPr/>
            </a:lvl6pPr>
            <a:lvl7pPr marL="2739910" indent="0" algn="ctr">
              <a:buNone/>
              <a:defRPr/>
            </a:lvl7pPr>
            <a:lvl8pPr marL="3196561" indent="0" algn="ctr">
              <a:buNone/>
              <a:defRPr/>
            </a:lvl8pPr>
            <a:lvl9pPr marL="3653213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915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7746"/>
            <a:ext cx="11790204" cy="686822"/>
          </a:xfrm>
        </p:spPr>
        <p:txBody>
          <a:bodyPr/>
          <a:lstStyle>
            <a:lvl1pPr>
              <a:defRPr sz="2397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289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0" y="4406908"/>
            <a:ext cx="10367249" cy="1362075"/>
          </a:xfrm>
        </p:spPr>
        <p:txBody>
          <a:bodyPr anchor="t"/>
          <a:lstStyle>
            <a:lvl1pPr algn="l">
              <a:defRPr sz="3994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0" y="2906713"/>
            <a:ext cx="10367249" cy="1500187"/>
          </a:xfrm>
        </p:spPr>
        <p:txBody>
          <a:bodyPr anchor="b"/>
          <a:lstStyle>
            <a:lvl1pPr marL="0" indent="0">
              <a:buNone/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6651" indent="0">
              <a:buNone/>
              <a:defRPr sz="1797"/>
            </a:lvl2pPr>
            <a:lvl3pPr marL="913303" indent="0">
              <a:buNone/>
              <a:defRPr sz="1597"/>
            </a:lvl3pPr>
            <a:lvl4pPr marL="1369955" indent="0">
              <a:buNone/>
              <a:defRPr sz="1397"/>
            </a:lvl4pPr>
            <a:lvl5pPr marL="1826606" indent="0">
              <a:buNone/>
              <a:defRPr sz="1397"/>
            </a:lvl5pPr>
            <a:lvl6pPr marL="2283258" indent="0">
              <a:buNone/>
              <a:defRPr sz="1397"/>
            </a:lvl6pPr>
            <a:lvl7pPr marL="2739910" indent="0">
              <a:buNone/>
              <a:defRPr sz="1397"/>
            </a:lvl7pPr>
            <a:lvl8pPr marL="3196561" indent="0">
              <a:buNone/>
              <a:defRPr sz="1397"/>
            </a:lvl8pPr>
            <a:lvl9pPr marL="3653213" indent="0">
              <a:buNone/>
              <a:defRPr sz="13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87714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5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5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4" r:id="rId2"/>
    <p:sldLayoutId id="2147484025" r:id="rId3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-7746"/>
            <a:ext cx="11790204" cy="6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79" y="777317"/>
            <a:ext cx="11829065" cy="587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cxnSp>
        <p:nvCxnSpPr>
          <p:cNvPr id="3" name="直接连接符 2"/>
          <p:cNvCxnSpPr/>
          <p:nvPr userDrawn="1"/>
        </p:nvCxnSpPr>
        <p:spPr bwMode="auto">
          <a:xfrm flipV="1">
            <a:off x="0" y="652182"/>
            <a:ext cx="12196763" cy="3732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3292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</p:sldLayoutIdLst>
  <p:hf hdr="0" ftr="0"/>
  <p:txStyles>
    <p:titleStyle>
      <a:lvl1pPr algn="l" rtl="0" fontAlgn="base">
        <a:spcBef>
          <a:spcPct val="0"/>
        </a:spcBef>
        <a:spcAft>
          <a:spcPct val="0"/>
        </a:spcAft>
        <a:defRPr sz="1997" b="1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5pPr>
      <a:lvl6pPr marL="456651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6pPr>
      <a:lvl7pPr marL="913303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7pPr>
      <a:lvl8pPr marL="1369955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8pPr>
      <a:lvl9pPr marL="1826606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9pPr>
    </p:titleStyle>
    <p:bodyStyle>
      <a:lvl1pPr marL="342489" indent="-342489" algn="l" rtl="0" fontAlgn="base">
        <a:spcBef>
          <a:spcPct val="20000"/>
        </a:spcBef>
        <a:spcAft>
          <a:spcPct val="0"/>
        </a:spcAft>
        <a:buChar char="•"/>
        <a:defRPr sz="2597">
          <a:solidFill>
            <a:schemeClr val="bg2"/>
          </a:solidFill>
          <a:latin typeface="+mn-lt"/>
          <a:ea typeface="+mn-ea"/>
          <a:cs typeface="+mn-cs"/>
        </a:defRPr>
      </a:lvl1pPr>
      <a:lvl2pPr marL="742059" indent="-28540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q"/>
        <a:defRPr sz="2397">
          <a:solidFill>
            <a:schemeClr val="bg2"/>
          </a:solidFill>
          <a:latin typeface="+mn-lt"/>
        </a:defRPr>
      </a:lvl2pPr>
      <a:lvl3pPr marL="1141629" indent="-228327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§"/>
        <a:defRPr sz="2197">
          <a:solidFill>
            <a:schemeClr val="bg2"/>
          </a:solidFill>
          <a:latin typeface="+mn-lt"/>
        </a:defRPr>
      </a:lvl3pPr>
      <a:lvl4pPr marL="1598280" indent="-228327" algn="l" rtl="0" fontAlgn="base">
        <a:spcBef>
          <a:spcPct val="20000"/>
        </a:spcBef>
        <a:spcAft>
          <a:spcPct val="0"/>
        </a:spcAft>
        <a:buSzPct val="60000"/>
        <a:buFont typeface="Arial" charset="0"/>
        <a:buChar char="–"/>
        <a:defRPr sz="1997">
          <a:solidFill>
            <a:schemeClr val="bg2"/>
          </a:solidFill>
          <a:latin typeface="+mn-lt"/>
        </a:defRPr>
      </a:lvl4pPr>
      <a:lvl5pPr marL="2054932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5pPr>
      <a:lvl6pPr marL="2511584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6pPr>
      <a:lvl7pPr marL="2968235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7pPr>
      <a:lvl8pPr marL="3424886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8pPr>
      <a:lvl9pPr marL="3881539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1pPr>
      <a:lvl2pPr marL="45665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2pPr>
      <a:lvl3pPr marL="91330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3pPr>
      <a:lvl4pPr marL="1369955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4pPr>
      <a:lvl5pPr marL="1826606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5pPr>
      <a:lvl6pPr marL="2283258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6pPr>
      <a:lvl7pPr marL="273991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7pPr>
      <a:lvl8pPr marL="319656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8pPr>
      <a:lvl9pPr marL="365321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41870" y="4533818"/>
            <a:ext cx="1074605" cy="643926"/>
          </a:xfrm>
        </p:spPr>
        <p:txBody>
          <a:bodyPr/>
          <a:lstStyle/>
          <a:p>
            <a:r>
              <a:rPr lang="en-US" altLang="zh-CN" sz="2000" b="1" dirty="0"/>
              <a:t>NEC</a:t>
            </a:r>
            <a:endParaRPr lang="zh-CN" altLang="en-US" sz="2000" b="1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1905479" y="2813275"/>
            <a:ext cx="10158407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Way Forward on Ambient IoT in Release 19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SA Meeting #102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         SP-231499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Edinburgh, UK, 11-14 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December</a:t>
            </a:r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, 202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787" y="260826"/>
            <a:ext cx="11579187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Background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C06C85-C913-4551-871F-6E99AE0CE06C}"/>
              </a:ext>
            </a:extLst>
          </p:cNvPr>
          <p:cNvSpPr txBox="1"/>
          <p:nvPr/>
        </p:nvSpPr>
        <p:spPr>
          <a:xfrm>
            <a:off x="193183" y="922551"/>
            <a:ext cx="11694791" cy="53937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SA2 has discussed Rel-19 Ambient IoT SID in H2/2023;</a:t>
            </a:r>
          </a:p>
          <a:p>
            <a:pPr marL="342900" indent="-3429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S2-2313746 is the latest version from the moderator;</a:t>
            </a:r>
          </a:p>
          <a:p>
            <a:pPr marL="342900" indent="-34290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zh-CN" altLang="zh-CN" sz="1600" b="0" i="0" u="none" strike="noStrike" dirty="0">
              <a:effectLst/>
              <a:latin typeface="Arial" panose="020B0604020202020204" pitchFamily="34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RAN (TR 38.848) defines three types of Devices:</a:t>
            </a:r>
          </a:p>
          <a:p>
            <a:pPr marL="800140" lvl="1" indent="-342900">
              <a:spcBef>
                <a:spcPts val="150"/>
              </a:spcBef>
              <a:spcAft>
                <a:spcPts val="150"/>
              </a:spcAft>
              <a:buFont typeface="+mj-lt"/>
              <a:buAutoNum type="arabicPeriod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Device A: No energy storage, no independent signal generation/amplification, i.e. backscattering transmission.</a:t>
            </a:r>
          </a:p>
          <a:p>
            <a:pPr marL="800140" lvl="1" indent="-342900">
              <a:spcBef>
                <a:spcPts val="150"/>
              </a:spcBef>
              <a:spcAft>
                <a:spcPts val="150"/>
              </a:spcAft>
              <a:buFont typeface="+mj-lt"/>
              <a:buAutoNum type="arabicPeriod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Device B: Has energy storage, no independent signal generation, i.e. backscattering transmission. Use of stored energy can include amplification for reflected signals.</a:t>
            </a:r>
          </a:p>
          <a:p>
            <a:pPr marL="800140" lvl="1" indent="-342900">
              <a:spcBef>
                <a:spcPts val="150"/>
              </a:spcBef>
              <a:spcAft>
                <a:spcPts val="150"/>
              </a:spcAft>
              <a:buFont typeface="+mj-lt"/>
              <a:buAutoNum type="arabicPeriod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Device C: Has energy storage, has independent signal generation, i.e., active RF components for transmission.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RAN (TR 38.848) also captures agreements on the following four connectivity topologies:</a:t>
            </a:r>
          </a:p>
          <a:p>
            <a:pPr marL="800140" lvl="1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Topology 1: BS ↔ Ambient IoT device;</a:t>
            </a:r>
          </a:p>
          <a:p>
            <a:pPr marL="800140" lvl="1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Topology 2: BS ↔ intermediate node ↔ Ambient IoT device;</a:t>
            </a:r>
          </a:p>
          <a:p>
            <a:pPr marL="800140" lvl="1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Topology 3: BS ↔ assisting node ↔ Ambient IoT device ↔ BS;</a:t>
            </a:r>
          </a:p>
          <a:p>
            <a:pPr marL="800140" lvl="1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Topology 4: UE ↔ Ambient IoT device.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During SA2 discussion, which device/topology should be in Rel-19 scope is Controversial. 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The reason for limiting the scope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has been raised in SA2: it is realistic and may have a chance of doing both study and normative in Rel-19.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Hence the SA guidance is needed on this point.</a:t>
            </a:r>
          </a:p>
        </p:txBody>
      </p:sp>
    </p:spTree>
    <p:extLst>
      <p:ext uri="{BB962C8B-B14F-4D97-AF65-F5344CB8AC3E}">
        <p14:creationId xmlns:p14="http://schemas.microsoft.com/office/powerpoint/2010/main" val="32784565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787" y="260826"/>
            <a:ext cx="11579187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Proposal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C06C85-C913-4551-871F-6E99AE0CE06C}"/>
              </a:ext>
            </a:extLst>
          </p:cNvPr>
          <p:cNvSpPr txBox="1"/>
          <p:nvPr/>
        </p:nvSpPr>
        <p:spPr>
          <a:xfrm>
            <a:off x="308787" y="922551"/>
            <a:ext cx="11579187" cy="1631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SA collects the opinions from companies about the </a:t>
            </a: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device and topology in Rel-19 scope.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SA makes the decision of t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he </a:t>
            </a: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device and topology in Rel-19 scope. A potential show-hands may be arranged if needed. The coordination with RAN may be needed.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The SA2 Rel-19 Ambient IoT SID is aligned with the SA decision.</a:t>
            </a: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512851-0558-4655-B3D8-6CB5105180BF}"/>
              </a:ext>
            </a:extLst>
          </p:cNvPr>
          <p:cNvSpPr txBox="1"/>
          <p:nvPr/>
        </p:nvSpPr>
        <p:spPr>
          <a:xfrm>
            <a:off x="1841373" y="3074831"/>
            <a:ext cx="765035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The potential scope options for the Ambient IoT in Rel-19:</a:t>
            </a:r>
          </a:p>
          <a:p>
            <a:pPr marL="457200" indent="-457200">
              <a:buAutoNum type="arabicPeriod"/>
            </a:pPr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Devices A, B and C</a:t>
            </a:r>
          </a:p>
          <a:p>
            <a:pPr marL="457200" indent="-457200">
              <a:buAutoNum type="arabicPeriod"/>
            </a:pPr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Devices A, B</a:t>
            </a:r>
          </a:p>
          <a:p>
            <a:pPr marL="457200" indent="-457200">
              <a:buAutoNum type="arabicPeriod"/>
            </a:pPr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Device C with Topology 1</a:t>
            </a:r>
          </a:p>
        </p:txBody>
      </p:sp>
    </p:spTree>
    <p:extLst>
      <p:ext uri="{BB962C8B-B14F-4D97-AF65-F5344CB8AC3E}">
        <p14:creationId xmlns:p14="http://schemas.microsoft.com/office/powerpoint/2010/main" val="187833372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3.xml><?xml version="1.0" encoding="utf-8"?>
<a:theme xmlns:a="http://schemas.openxmlformats.org/drawingml/2006/main" name="14_Custom Design">
  <a:themeElements>
    <a:clrScheme name="Custom Design 1">
      <a:dk1>
        <a:srgbClr val="B2B2B2"/>
      </a:dk1>
      <a:lt1>
        <a:srgbClr val="FFFFFF"/>
      </a:lt1>
      <a:dk2>
        <a:srgbClr val="990000"/>
      </a:dk2>
      <a:lt2>
        <a:srgbClr val="2D2015"/>
      </a:lt2>
      <a:accent1>
        <a:srgbClr val="CCCCFF"/>
      </a:accent1>
      <a:accent2>
        <a:srgbClr val="99CCFF"/>
      </a:accent2>
      <a:accent3>
        <a:srgbClr val="FFFFFF"/>
      </a:accent3>
      <a:accent4>
        <a:srgbClr val="979797"/>
      </a:accent4>
      <a:accent5>
        <a:srgbClr val="E2E2FF"/>
      </a:accent5>
      <a:accent6>
        <a:srgbClr val="8AB9E7"/>
      </a:accent6>
      <a:hlink>
        <a:srgbClr val="99CCCC"/>
      </a:hlink>
      <a:folHlink>
        <a:srgbClr val="009999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80142" tIns="40070" rIns="80142" bIns="40070" numCol="1" anchor="t" anchorCtr="0" compatLnSpc="1">
        <a:prstTxWarp prst="textNoShape">
          <a:avLst/>
        </a:prstTxWarp>
      </a:bodyPr>
      <a:lstStyle>
        <a:defPPr marR="0" algn="l" defTabSz="914400" rtl="0" eaLnBrk="0" fontAlgn="base" latinLnBrk="0" hangingPunct="0">
          <a:lnSpc>
            <a:spcPct val="140000"/>
          </a:lnSpc>
          <a:spcBef>
            <a:spcPct val="0"/>
          </a:spcBef>
          <a:spcAft>
            <a:spcPct val="0"/>
          </a:spcAft>
          <a:buClrTx/>
          <a:buSzPct val="100000"/>
          <a:buFont typeface="Wingdings" panose="05000000000000000000" pitchFamily="2" charset="2"/>
          <a:buChar char="u"/>
          <a:tabLst/>
          <a:defRPr kumimoji="0" sz="1999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Custom Design 1">
        <a:dk1>
          <a:srgbClr val="B2B2B2"/>
        </a:dk1>
        <a:lt1>
          <a:srgbClr val="FFFFFF"/>
        </a:lt1>
        <a:dk2>
          <a:srgbClr val="990000"/>
        </a:dk2>
        <a:lt2>
          <a:srgbClr val="2D2015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979797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17215</TotalTime>
  <Words>338</Words>
  <Application>Microsoft Office PowerPoint</Application>
  <PresentationFormat>自定义</PresentationFormat>
  <Paragraphs>31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.AppleSystemUIFont</vt:lpstr>
      <vt:lpstr>Microsoft YaHei</vt:lpstr>
      <vt:lpstr>Microsoft YaHei</vt:lpstr>
      <vt:lpstr>Arial</vt:lpstr>
      <vt:lpstr>Calibri</vt:lpstr>
      <vt:lpstr>Times New Roman</vt:lpstr>
      <vt:lpstr>Verdana</vt:lpstr>
      <vt:lpstr>Wingdings</vt:lpstr>
      <vt:lpstr>封面页_图片版 </vt:lpstr>
      <vt:lpstr>1_封面页_图片版 </vt:lpstr>
      <vt:lpstr>14_Custom Design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Chunhui Zhu</cp:lastModifiedBy>
  <cp:revision>687</cp:revision>
  <dcterms:created xsi:type="dcterms:W3CDTF">2020-08-28T08:44:19Z</dcterms:created>
  <dcterms:modified xsi:type="dcterms:W3CDTF">2023-11-30T15:06:09Z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(3)+W4Ns97LpYYY+YvKcQn+Nkzg24p0h7irir/bIUD9C6HCzz63AsfaHOQdNPeXbniz0lk8o6Lh
uVGezIRhywgOkcxKLk0coKehWO6UgsWOapwuJIrBGXZG3AlfYyrnE1EnVWn0kLFKGiprB1i2
GBUiwk+ZmqjbkDiaQcWwubFJk8MYG/Ved+3eZZ1UatDEm5spL3S79vHKBK2KmMg5GGsFs7/H
pcRP/YkkV987wXwNV+</vt:lpwstr>
  </property>
  <property fmtid="{D5CDD505-2E9C-101B-9397-08002B2CF9AE}" pid="3" name="_2015_ms_pID_7253431">
    <vt:lpwstr>69Z1upIuuPHaWdscf8YzhnHOUfuJkG1oE0KdG+iir22y8T/Zunq1AB
ZT/LWPo5NHyewtymNQHpCfqyPjykolnbNeLC3LO1+fWc+2TIfJD+Jx+a/QTcAwOGk0uU8Gf1
ZtvI+yqA0duYpUolM8Se44hSqbhwfani6xlSGQ7KsoesW9sWBDfjhY9FEOt2rSP76D5lqlJx
k5vYrzwmJ00xcFKHbnwBm8Fl0QHVOAM/Ht/9</vt:lpwstr>
  </property>
  <property fmtid="{D5CDD505-2E9C-101B-9397-08002B2CF9AE}" pid="4" name="_2015_ms_pID_7253432">
    <vt:lpwstr>Dcbm00IRHRh0B8MAGVnOJyo=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1694751649</vt:lpwstr>
  </property>
</Properties>
</file>